
<file path=[Content_Types].xml><?xml version="1.0" encoding="utf-8"?>
<Types xmlns="http://schemas.openxmlformats.org/package/2006/content-types">
  <Default Extension="xml" ContentType="application/xml"/>
  <Default Extension="svg" ContentType="image/svg+xml"/>
  <Default Extension="jpe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9" r:id="rId3"/>
    <p:sldId id="257"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8" d="100"/>
          <a:sy n="88" d="100"/>
        </p:scale>
        <p:origin x="20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56DFA-0622-0744-AA3B-6F5897182712}" type="datetimeFigureOut">
              <a:rPr lang="en-US" smtClean="0"/>
              <a:t>7/3/20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DC0D3-BF42-0847-B806-9ED2D67D3FF6}" type="slidenum">
              <a:rPr lang="en-US" smtClean="0"/>
              <a:t>‹#›</a:t>
            </a:fld>
            <a:endParaRPr lang="en-US"/>
          </a:p>
        </p:txBody>
      </p:sp>
    </p:spTree>
    <p:extLst>
      <p:ext uri="{BB962C8B-B14F-4D97-AF65-F5344CB8AC3E}">
        <p14:creationId xmlns:p14="http://schemas.microsoft.com/office/powerpoint/2010/main" val="2115871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64DF5B1-3694-42A9-866E-9F1FF6CF0C01}"/>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5" name="Footer Placeholder 4">
            <a:extLst>
              <a:ext uri="{FF2B5EF4-FFF2-40B4-BE49-F238E27FC236}">
                <a16:creationId xmlns:a16="http://schemas.microsoft.com/office/drawing/2014/main" xmlns=""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ED9BDB0-2A2B-43AC-965A-A9E7E7F741CD}"/>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5" name="Footer Placeholder 4">
            <a:extLst>
              <a:ext uri="{FF2B5EF4-FFF2-40B4-BE49-F238E27FC236}">
                <a16:creationId xmlns:a16="http://schemas.microsoft.com/office/drawing/2014/main" xmlns=""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6ADEE3-AAA7-4846-8EC6-84B1537C1D74}"/>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5" name="Footer Placeholder 4">
            <a:extLst>
              <a:ext uri="{FF2B5EF4-FFF2-40B4-BE49-F238E27FC236}">
                <a16:creationId xmlns:a16="http://schemas.microsoft.com/office/drawing/2014/main" xmlns=""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A7849A-1CE6-4F5C-95D7-EA8DA5EE5551}"/>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5" name="Footer Placeholder 4">
            <a:extLst>
              <a:ext uri="{FF2B5EF4-FFF2-40B4-BE49-F238E27FC236}">
                <a16:creationId xmlns:a16="http://schemas.microsoft.com/office/drawing/2014/main" xmlns=""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4BC6257-C490-4059-9E97-16E46673C65A}"/>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5" name="Footer Placeholder 4">
            <a:extLst>
              <a:ext uri="{FF2B5EF4-FFF2-40B4-BE49-F238E27FC236}">
                <a16:creationId xmlns:a16="http://schemas.microsoft.com/office/drawing/2014/main" xmlns=""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861E48C-176E-4E60-8CB3-5425169963CD}"/>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6" name="Footer Placeholder 5">
            <a:extLst>
              <a:ext uri="{FF2B5EF4-FFF2-40B4-BE49-F238E27FC236}">
                <a16:creationId xmlns:a16="http://schemas.microsoft.com/office/drawing/2014/main" xmlns=""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A735923-3BB5-4F33-8E76-56665E95B55A}"/>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8" name="Footer Placeholder 7">
            <a:extLst>
              <a:ext uri="{FF2B5EF4-FFF2-40B4-BE49-F238E27FC236}">
                <a16:creationId xmlns:a16="http://schemas.microsoft.com/office/drawing/2014/main" xmlns=""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44CEFE7-D923-48C1-B2FE-8110829C69E3}"/>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4" name="Footer Placeholder 3">
            <a:extLst>
              <a:ext uri="{FF2B5EF4-FFF2-40B4-BE49-F238E27FC236}">
                <a16:creationId xmlns:a16="http://schemas.microsoft.com/office/drawing/2014/main" xmlns=""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E8942B-5ECF-4556-91C2-496E4C52EF8A}"/>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3" name="Footer Placeholder 2">
            <a:extLst>
              <a:ext uri="{FF2B5EF4-FFF2-40B4-BE49-F238E27FC236}">
                <a16:creationId xmlns:a16="http://schemas.microsoft.com/office/drawing/2014/main" xmlns=""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A60C32E-3427-4696-A55A-56886EA24AEB}"/>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6" name="Footer Placeholder 5">
            <a:extLst>
              <a:ext uri="{FF2B5EF4-FFF2-40B4-BE49-F238E27FC236}">
                <a16:creationId xmlns:a16="http://schemas.microsoft.com/office/drawing/2014/main" xmlns=""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D19410E-A050-4AA2-BC89-EF52EB1C34F6}"/>
              </a:ext>
            </a:extLst>
          </p:cNvPr>
          <p:cNvSpPr>
            <a:spLocks noGrp="1"/>
          </p:cNvSpPr>
          <p:nvPr>
            <p:ph type="dt" sz="half" idx="10"/>
          </p:nvPr>
        </p:nvSpPr>
        <p:spPr/>
        <p:txBody>
          <a:bodyPr/>
          <a:lstStyle/>
          <a:p>
            <a:fld id="{EED1C14C-A143-42F5-B247-D0E800131009}" type="datetimeFigureOut">
              <a:rPr lang="en-US" smtClean="0"/>
              <a:t>7/3/20</a:t>
            </a:fld>
            <a:endParaRPr lang="en-US"/>
          </a:p>
        </p:txBody>
      </p:sp>
      <p:sp>
        <p:nvSpPr>
          <p:cNvPr id="6" name="Footer Placeholder 5">
            <a:extLst>
              <a:ext uri="{FF2B5EF4-FFF2-40B4-BE49-F238E27FC236}">
                <a16:creationId xmlns:a16="http://schemas.microsoft.com/office/drawing/2014/main" xmlns=""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7/3/20</a:t>
            </a:fld>
            <a:endParaRPr lang="en-US"/>
          </a:p>
        </p:txBody>
      </p:sp>
      <p:sp>
        <p:nvSpPr>
          <p:cNvPr id="5" name="Footer Placeholder 4">
            <a:extLst>
              <a:ext uri="{FF2B5EF4-FFF2-40B4-BE49-F238E27FC236}">
                <a16:creationId xmlns:a16="http://schemas.microsoft.com/office/drawing/2014/main" xmlns=""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_A3883056.svg"/><Relationship Id="rId5" Type="http://schemas.openxmlformats.org/officeDocument/2006/relationships/package" Target="../embeddings/Microsoft_Excel_Worksheet1.xlsx"/><Relationship Id="rId6"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3E5445C6-DD42-4979-86FF-03730E8C6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1">
            <a:extLst>
              <a:ext uri="{FF2B5EF4-FFF2-40B4-BE49-F238E27FC236}">
                <a16:creationId xmlns:a16="http://schemas.microsoft.com/office/drawing/2014/main" xmlns="" id="{D45D40F2-AAB9-4945-97E4-819A36D20F77}"/>
              </a:ext>
            </a:extLst>
          </p:cNvPr>
          <p:cNvSpPr>
            <a:spLocks noGrp="1"/>
          </p:cNvSpPr>
          <p:nvPr>
            <p:ph type="ctrTitle"/>
          </p:nvPr>
        </p:nvSpPr>
        <p:spPr>
          <a:xfrm>
            <a:off x="1524000" y="1122362"/>
            <a:ext cx="9144000" cy="2840037"/>
          </a:xfrm>
        </p:spPr>
        <p:txBody>
          <a:bodyPr>
            <a:normAutofit/>
          </a:bodyPr>
          <a:lstStyle/>
          <a:p>
            <a:r>
              <a:rPr lang="en-US" sz="4900" dirty="0"/>
              <a:t>Global E-commerce Website Dashboard</a:t>
            </a:r>
            <a:br>
              <a:rPr lang="en-US" sz="4900" dirty="0"/>
            </a:br>
            <a:r>
              <a:rPr lang="en-US" sz="4900" dirty="0"/>
              <a:t/>
            </a:r>
            <a:br>
              <a:rPr lang="en-US" sz="4900" dirty="0"/>
            </a:br>
            <a:r>
              <a:rPr lang="en-US" sz="4900" dirty="0" smtClean="0"/>
              <a:t> </a:t>
            </a:r>
            <a:r>
              <a:rPr lang="en-US" sz="4900" dirty="0"/>
              <a:t>Shivani Patel</a:t>
            </a:r>
            <a:endParaRPr sz="4900" dirty="0"/>
          </a:p>
        </p:txBody>
      </p:sp>
      <p:sp>
        <p:nvSpPr>
          <p:cNvPr id="3" name="slide1">
            <a:extLst>
              <a:ext uri="{FF2B5EF4-FFF2-40B4-BE49-F238E27FC236}">
                <a16:creationId xmlns:a16="http://schemas.microsoft.com/office/drawing/2014/main" xmlns="" id="{D8BE7651-4B6A-44C7-B274-7B090C23334E}"/>
              </a:ext>
            </a:extLst>
          </p:cNvPr>
          <p:cNvSpPr>
            <a:spLocks noGrp="1"/>
          </p:cNvSpPr>
          <p:nvPr>
            <p:ph type="subTitle" idx="1"/>
          </p:nvPr>
        </p:nvSpPr>
        <p:spPr>
          <a:xfrm>
            <a:off x="1524000" y="4256436"/>
            <a:ext cx="9144000" cy="1600818"/>
          </a:xfrm>
        </p:spPr>
        <p:txBody>
          <a:bodyPr>
            <a:normAutofit/>
          </a:bodyPr>
          <a:lstStyle/>
          <a:p>
            <a:r>
              <a:rPr lang="en-US" dirty="0">
                <a:solidFill>
                  <a:schemeClr val="accent1">
                    <a:lumMod val="60000"/>
                    <a:lumOff val="40000"/>
                  </a:schemeClr>
                </a:solidFill>
              </a:rPr>
              <a:t>Tableau Desktop Portfolio</a:t>
            </a:r>
            <a:endParaRPr dirty="0">
              <a:solidFill>
                <a:schemeClr val="accent1">
                  <a:lumMod val="60000"/>
                  <a:lumOff val="40000"/>
                </a:schemeClr>
              </a:solidFill>
            </a:endParaRPr>
          </a:p>
        </p:txBody>
      </p:sp>
      <p:cxnSp>
        <p:nvCxnSpPr>
          <p:cNvPr id="19" name="Straight Connector 18">
            <a:extLst>
              <a:ext uri="{FF2B5EF4-FFF2-40B4-BE49-F238E27FC236}">
                <a16:creationId xmlns:a16="http://schemas.microsoft.com/office/drawing/2014/main" xmlns="" id="{45000665-DFC7-417E-8FD7-516A0F15C9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045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53600" y="1396289"/>
            <a:ext cx="5006336" cy="1325563"/>
          </a:xfrm>
        </p:spPr>
        <p:txBody>
          <a:bodyPr>
            <a:normAutofit/>
          </a:bodyPr>
          <a:lstStyle/>
          <a:p>
            <a:r>
              <a:rPr lang="en-US" dirty="0" smtClean="0"/>
              <a:t>Fundamentals of Tableau Desktop</a:t>
            </a:r>
            <a:endParaRPr lang="en-US" dirty="0"/>
          </a:p>
        </p:txBody>
      </p:sp>
      <p:sp>
        <p:nvSpPr>
          <p:cNvPr id="17" name="Freeform: Shape 16">
            <a:extLst>
              <a:ext uri="{FF2B5EF4-FFF2-40B4-BE49-F238E27FC236}">
                <a16:creationId xmlns="" xmlns:a16="http://schemas.microsoft.com/office/drawing/2014/main" id="{4F74D28C-3268-4E35-8EE1-D92CB4A85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 xmlns:a16="http://schemas.microsoft.com/office/drawing/2014/main" id="{58D44E42-C462-4105-BC86-FE75B4E3C4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 xmlns:a16="http://schemas.microsoft.com/office/drawing/2014/main" id="{50E041D6-F1A5-4977-B27F-06F9C706F5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4241" y="643466"/>
            <a:ext cx="4105275" cy="4105275"/>
          </a:xfrm>
          <a:prstGeom prst="rect">
            <a:avLst/>
          </a:prstGeom>
        </p:spPr>
      </p:pic>
      <p:sp>
        <p:nvSpPr>
          <p:cNvPr id="3" name="Content Placeholder 2"/>
          <p:cNvSpPr>
            <a:spLocks noGrp="1"/>
          </p:cNvSpPr>
          <p:nvPr>
            <p:ph idx="1"/>
          </p:nvPr>
        </p:nvSpPr>
        <p:spPr>
          <a:xfrm>
            <a:off x="6172782" y="2871982"/>
            <a:ext cx="5491598" cy="3644932"/>
          </a:xfrm>
        </p:spPr>
        <p:txBody>
          <a:bodyPr anchor="t">
            <a:normAutofit fontScale="77500" lnSpcReduction="20000"/>
          </a:bodyPr>
          <a:lstStyle/>
          <a:p>
            <a:endParaRPr lang="en-US" sz="1800" cap="all" dirty="0"/>
          </a:p>
          <a:p>
            <a:r>
              <a:rPr lang="en-US" sz="1800" cap="all" dirty="0" smtClean="0">
                <a:latin typeface="Times New Roman" charset="0"/>
                <a:ea typeface="Times New Roman" charset="0"/>
                <a:cs typeface="Times New Roman" charset="0"/>
              </a:rPr>
              <a:t>Utilized FUNDAMENTALS OF TABLEAU DESKTOP TO CREATE DATA VISUALIZATION DASHBOARD AND STORY</a:t>
            </a:r>
          </a:p>
          <a:p>
            <a:r>
              <a:rPr lang="en-US" sz="1800" cap="all" dirty="0" smtClean="0">
                <a:latin typeface="Times New Roman" charset="0"/>
                <a:ea typeface="Times New Roman" charset="0"/>
                <a:cs typeface="Times New Roman" charset="0"/>
              </a:rPr>
              <a:t>please REFER TO ATTACHED DATA SET UTILIZED FOR THIS PROJECT </a:t>
            </a:r>
            <a:endParaRPr lang="en-US" sz="1800" cap="all" dirty="0" smtClean="0">
              <a:latin typeface="Times New Roman" charset="0"/>
              <a:ea typeface="Times New Roman" charset="0"/>
              <a:cs typeface="Times New Roman" charset="0"/>
            </a:endParaRPr>
          </a:p>
          <a:p>
            <a:r>
              <a:rPr lang="en-US" sz="1800" cap="all" dirty="0" smtClean="0">
                <a:latin typeface="Times New Roman" charset="0"/>
                <a:ea typeface="Times New Roman" charset="0"/>
                <a:cs typeface="Times New Roman" charset="0"/>
              </a:rPr>
              <a:t>fundamental FEATURES listed</a:t>
            </a:r>
            <a:r>
              <a:rPr lang="en-US" sz="1800" cap="all" dirty="0" smtClean="0">
                <a:latin typeface="Times New Roman" charset="0"/>
                <a:ea typeface="Times New Roman" charset="0"/>
                <a:cs typeface="Times New Roman" charset="0"/>
              </a:rPr>
              <a:t> </a:t>
            </a:r>
            <a:r>
              <a:rPr lang="en-US" sz="1800" cap="all" dirty="0" smtClean="0">
                <a:latin typeface="Times New Roman" charset="0"/>
                <a:ea typeface="Times New Roman" charset="0"/>
                <a:cs typeface="Times New Roman" charset="0"/>
              </a:rPr>
              <a:t>AS FOLLOWS: CONNECTING </a:t>
            </a:r>
            <a:r>
              <a:rPr lang="en-US" sz="1800" cap="all" dirty="0">
                <a:latin typeface="Times New Roman" charset="0"/>
                <a:ea typeface="Times New Roman" charset="0"/>
                <a:cs typeface="Times New Roman" charset="0"/>
              </a:rPr>
              <a:t>TO DATA, </a:t>
            </a:r>
            <a:r>
              <a:rPr lang="en-US" sz="1800" cap="all" dirty="0" smtClean="0">
                <a:latin typeface="Times New Roman" charset="0"/>
                <a:ea typeface="Times New Roman" charset="0"/>
                <a:cs typeface="Times New Roman" charset="0"/>
              </a:rPr>
              <a:t>joins AND </a:t>
            </a:r>
            <a:r>
              <a:rPr lang="en-US" sz="1800" cap="all" dirty="0">
                <a:latin typeface="Times New Roman" charset="0"/>
                <a:ea typeface="Times New Roman" charset="0"/>
                <a:cs typeface="Times New Roman" charset="0"/>
              </a:rPr>
              <a:t>DATA PREPARATION, CONNECTING LIVE VERSUS EXTRACTING, DIMENSIONS AND MEASURES, BUILDING VIEWS, QUICK TABLE CALCULATIONS, CROSSTAB AND EXPORTING DATA, SHOW ME, CUSTOM TERRITORIES, FILTERS, BAR CHART, HIERARCHIES, SORTING, GROUPING, WORKING WITH MARKS, TREND LINES, DASHBOARDS, STORY </a:t>
            </a:r>
            <a:r>
              <a:rPr lang="en-US" sz="1800" cap="all" dirty="0" smtClean="0">
                <a:latin typeface="Times New Roman" charset="0"/>
                <a:ea typeface="Times New Roman" charset="0"/>
                <a:cs typeface="Times New Roman" charset="0"/>
              </a:rPr>
              <a:t>POINTS</a:t>
            </a:r>
          </a:p>
          <a:p>
            <a:r>
              <a:rPr lang="en-US" sz="1800" cap="all" dirty="0" smtClean="0">
                <a:latin typeface="Times New Roman" charset="0"/>
                <a:ea typeface="Times New Roman" charset="0"/>
                <a:cs typeface="Times New Roman" charset="0"/>
              </a:rPr>
              <a:t>The dashboard highlights key features driving the business of global superstore. It highlights areas contributing to global sales and profit. </a:t>
            </a:r>
          </a:p>
          <a:p>
            <a:r>
              <a:rPr lang="en-US" sz="1800" cap="all" dirty="0" smtClean="0">
                <a:latin typeface="Times New Roman" charset="0"/>
                <a:ea typeface="Times New Roman" charset="0"/>
                <a:cs typeface="Times New Roman" charset="0"/>
              </a:rPr>
              <a:t>The dashboard also shows breakdown of shipping cost over profit sales to show average profitable shipping cost for thriving business. </a:t>
            </a:r>
            <a:endParaRPr lang="en-US" sz="1800" cap="all" dirty="0">
              <a:latin typeface="Times New Roman" charset="0"/>
              <a:ea typeface="Times New Roman" charset="0"/>
              <a:cs typeface="Times New Roman" charset="0"/>
            </a:endParaRPr>
          </a:p>
          <a:p>
            <a:endParaRPr lang="en-US" sz="1800" dirty="0"/>
          </a:p>
        </p:txBody>
      </p:sp>
      <p:graphicFrame>
        <p:nvGraphicFramePr>
          <p:cNvPr id="6" name="Object 5"/>
          <p:cNvGraphicFramePr>
            <a:graphicFrameLocks noChangeAspect="1"/>
          </p:cNvGraphicFramePr>
          <p:nvPr>
            <p:extLst>
              <p:ext uri="{D42A27DB-BD31-4B8C-83A1-F6EECF244321}">
                <p14:modId xmlns:p14="http://schemas.microsoft.com/office/powerpoint/2010/main" val="1341390362"/>
              </p:ext>
            </p:extLst>
          </p:nvPr>
        </p:nvGraphicFramePr>
        <p:xfrm>
          <a:off x="4469516" y="5503711"/>
          <a:ext cx="1392211" cy="1013203"/>
        </p:xfrm>
        <a:graphic>
          <a:graphicData uri="http://schemas.openxmlformats.org/presentationml/2006/ole">
            <mc:AlternateContent xmlns:mc="http://schemas.openxmlformats.org/markup-compatibility/2006">
              <mc:Choice xmlns:v="urn:schemas-microsoft-com:vml" Requires="v">
                <p:oleObj spid="_x0000_s1032" name="Worksheet" showAsIcon="1" r:id="rId5" imgW="965200" imgH="609600" progId="Excel.Sheet.12">
                  <p:embed/>
                </p:oleObj>
              </mc:Choice>
              <mc:Fallback>
                <p:oleObj name="Worksheet" showAsIcon="1" r:id="rId5" imgW="965200" imgH="609600" progId="Excel.Sheet.12">
                  <p:embed/>
                  <p:pic>
                    <p:nvPicPr>
                      <p:cNvPr id="0" name=""/>
                      <p:cNvPicPr/>
                      <p:nvPr/>
                    </p:nvPicPr>
                    <p:blipFill>
                      <a:blip r:embed="rId6"/>
                      <a:stretch>
                        <a:fillRect/>
                      </a:stretch>
                    </p:blipFill>
                    <p:spPr>
                      <a:xfrm>
                        <a:off x="4469516" y="5503711"/>
                        <a:ext cx="1392211" cy="1013203"/>
                      </a:xfrm>
                      <a:prstGeom prst="rect">
                        <a:avLst/>
                      </a:prstGeom>
                    </p:spPr>
                  </p:pic>
                </p:oleObj>
              </mc:Fallback>
            </mc:AlternateContent>
          </a:graphicData>
        </a:graphic>
      </p:graphicFrame>
    </p:spTree>
    <p:extLst>
      <p:ext uri="{BB962C8B-B14F-4D97-AF65-F5344CB8AC3E}">
        <p14:creationId xmlns:p14="http://schemas.microsoft.com/office/powerpoint/2010/main" val="732238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Story 11">
            <a:extLst>
              <a:ext uri="{FF2B5EF4-FFF2-40B4-BE49-F238E27FC236}">
                <a16:creationId xmlns:a16="http://schemas.microsoft.com/office/drawing/2014/main" xmlns="" id="{193B0D5E-4C25-4D66-9CE5-933B16B4B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322" y="643467"/>
            <a:ext cx="7165356" cy="5571065"/>
          </a:xfrm>
          <a:prstGeom prst="rect">
            <a:avLst/>
          </a:prstGeom>
          <a:ln>
            <a:noFill/>
          </a:ln>
        </p:spPr>
      </p:pic>
      <p:sp>
        <p:nvSpPr>
          <p:cNvPr id="19" name="Isosceles Triangle 18">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599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lide3" descr="Story 12">
            <a:extLst>
              <a:ext uri="{FF2B5EF4-FFF2-40B4-BE49-F238E27FC236}">
                <a16:creationId xmlns:a16="http://schemas.microsoft.com/office/drawing/2014/main" xmlns="" id="{CF489311-5913-431E-ABF6-68CB4F16E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322" y="643467"/>
            <a:ext cx="7165356" cy="5571065"/>
          </a:xfrm>
          <a:prstGeom prst="rect">
            <a:avLst/>
          </a:prstGeom>
          <a:ln>
            <a:noFill/>
          </a:ln>
        </p:spPr>
      </p:pic>
      <p:sp>
        <p:nvSpPr>
          <p:cNvPr id="20" name="Isosceles Triangle 19">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847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140</Words>
  <Application>Microsoft Macintosh PowerPoint</Application>
  <PresentationFormat>Widescreen</PresentationFormat>
  <Paragraphs>9</Paragraphs>
  <Slides>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0" baseType="lpstr">
      <vt:lpstr>Calibri</vt:lpstr>
      <vt:lpstr>Calibri Light</vt:lpstr>
      <vt:lpstr>Times New Roman</vt:lpstr>
      <vt:lpstr>Arial</vt:lpstr>
      <vt:lpstr>Office Theme</vt:lpstr>
      <vt:lpstr>Worksheet</vt:lpstr>
      <vt:lpstr>Global E-commerce Website Dashboard   Shivani Patel</vt:lpstr>
      <vt:lpstr>Fundamentals of Tableau Desktop</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Shivani’s Tableau Portfolio</dc:title>
  <dc:creator/>
  <cp:lastModifiedBy>Patel, Shivani (Student)</cp:lastModifiedBy>
  <cp:revision>8</cp:revision>
  <dcterms:created xsi:type="dcterms:W3CDTF">2020-02-03T02:24:43Z</dcterms:created>
  <dcterms:modified xsi:type="dcterms:W3CDTF">2020-07-03T21:10:18Z</dcterms:modified>
</cp:coreProperties>
</file>